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3" r:id="rId3"/>
    <p:sldId id="264" r:id="rId4"/>
    <p:sldId id="265" r:id="rId5"/>
    <p:sldId id="267" r:id="rId6"/>
    <p:sldId id="260" r:id="rId7"/>
    <p:sldId id="268" r:id="rId8"/>
    <p:sldId id="269" r:id="rId9"/>
    <p:sldId id="270" r:id="rId10"/>
    <p:sldId id="272" r:id="rId11"/>
    <p:sldId id="273" r:id="rId12"/>
    <p:sldId id="274" r:id="rId13"/>
    <p:sldId id="275" r:id="rId14"/>
    <p:sldId id="27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B32B-8A6A-4EC7-AA8C-11596C334A1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5AE3-9C89-4DF2-8170-EF02C253F67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479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B32B-8A6A-4EC7-AA8C-11596C334A1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5AE3-9C89-4DF2-8170-EF02C253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31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B32B-8A6A-4EC7-AA8C-11596C334A1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5AE3-9C89-4DF2-8170-EF02C253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207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B32B-8A6A-4EC7-AA8C-11596C334A1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5AE3-9C89-4DF2-8170-EF02C253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39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B32B-8A6A-4EC7-AA8C-11596C334A1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5AE3-9C89-4DF2-8170-EF02C253F67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847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B32B-8A6A-4EC7-AA8C-11596C334A1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5AE3-9C89-4DF2-8170-EF02C253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620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B32B-8A6A-4EC7-AA8C-11596C334A1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5AE3-9C89-4DF2-8170-EF02C253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361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B32B-8A6A-4EC7-AA8C-11596C334A1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5AE3-9C89-4DF2-8170-EF02C253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296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B32B-8A6A-4EC7-AA8C-11596C334A1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5AE3-9C89-4DF2-8170-EF02C253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885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BD5B32B-8A6A-4EC7-AA8C-11596C334A1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185AE3-9C89-4DF2-8170-EF02C253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993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B32B-8A6A-4EC7-AA8C-11596C334A1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5AE3-9C89-4DF2-8170-EF02C253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54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BD5B32B-8A6A-4EC7-AA8C-11596C334A1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7185AE3-9C89-4DF2-8170-EF02C253F67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1334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 txBox="1">
            <a:spLocks/>
          </p:cNvSpPr>
          <p:nvPr/>
        </p:nvSpPr>
        <p:spPr>
          <a:xfrm>
            <a:off x="200376" y="391132"/>
            <a:ext cx="8791365" cy="4742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0000">
              <a:lnSpc>
                <a:spcPct val="100000"/>
              </a:lnSpc>
              <a:buClrTx/>
            </a:pPr>
            <a:r>
              <a:rPr lang="ru-RU" sz="28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 территории краснодарского края система высшего образования представлена </a:t>
            </a:r>
            <a:r>
              <a:rPr lang="ru-RU" sz="2800" b="1" u="sng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51</a:t>
            </a:r>
            <a:r>
              <a:rPr lang="ru-RU" sz="28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образовательной </a:t>
            </a:r>
            <a:r>
              <a:rPr lang="ru-RU" sz="28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организацией </a:t>
            </a:r>
            <a:r>
              <a:rPr lang="ru-RU" sz="28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 филиалами, из них:</a:t>
            </a:r>
          </a:p>
          <a:p>
            <a:pPr marL="800100" lvl="1" indent="-342900" algn="l">
              <a:lnSpc>
                <a:spcPct val="110000"/>
              </a:lnSpc>
              <a:buClrTx/>
              <a:buFont typeface="Arial" panose="020B0604020202020204" pitchFamily="34" charset="0"/>
              <a:buChar char="•"/>
            </a:pPr>
            <a:endParaRPr lang="ru-RU" sz="500" dirty="0" smtClean="0">
              <a:solidFill>
                <a:schemeClr val="tx1"/>
              </a:solidFill>
            </a:endParaRPr>
          </a:p>
          <a:p>
            <a:pPr marL="800100" lvl="1" indent="-342900" algn="l">
              <a:buClrTx/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13 государственных вузов и 9 их филиалов;</a:t>
            </a:r>
          </a:p>
          <a:p>
            <a:pPr marL="800100" lvl="1" indent="-342900" algn="l">
              <a:buClrTx/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6 негосударственных вузов;</a:t>
            </a:r>
          </a:p>
          <a:p>
            <a:pPr marL="800100" lvl="1" indent="-342900" algn="l">
              <a:buClrTx/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19 филиалов </a:t>
            </a:r>
            <a:r>
              <a:rPr lang="ru-RU" sz="2800" dirty="0" err="1" smtClean="0">
                <a:solidFill>
                  <a:schemeClr val="tx1"/>
                </a:solidFill>
              </a:rPr>
              <a:t>инорегиональных</a:t>
            </a:r>
            <a:r>
              <a:rPr lang="ru-RU" sz="2800" dirty="0" smtClean="0">
                <a:solidFill>
                  <a:schemeClr val="tx1"/>
                </a:solidFill>
              </a:rPr>
              <a:t> государственных вузов;</a:t>
            </a:r>
          </a:p>
          <a:p>
            <a:pPr marL="800100" lvl="1" indent="-342900" algn="l">
              <a:buClrTx/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4 филиала </a:t>
            </a:r>
            <a:r>
              <a:rPr lang="ru-RU" sz="2800" dirty="0" err="1" smtClean="0">
                <a:solidFill>
                  <a:schemeClr val="tx1"/>
                </a:solidFill>
              </a:rPr>
              <a:t>инорегиональных</a:t>
            </a:r>
            <a:r>
              <a:rPr lang="ru-RU" sz="2800" dirty="0" smtClean="0">
                <a:solidFill>
                  <a:schemeClr val="tx1"/>
                </a:solidFill>
              </a:rPr>
              <a:t> негосударственных вузов.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2105" y="3239046"/>
            <a:ext cx="3506405" cy="291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77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20" b="3265"/>
          <a:stretch>
            <a:fillRect/>
          </a:stretch>
        </p:blipFill>
        <p:spPr>
          <a:xfrm>
            <a:off x="1117600" y="1320632"/>
            <a:ext cx="9956800" cy="4908550"/>
          </a:xfrm>
        </p:spPr>
      </p:pic>
      <p:sp>
        <p:nvSpPr>
          <p:cNvPr id="3" name="TextBox 2"/>
          <p:cNvSpPr txBox="1"/>
          <p:nvPr/>
        </p:nvSpPr>
        <p:spPr>
          <a:xfrm>
            <a:off x="0" y="61822"/>
            <a:ext cx="12192000" cy="1200329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ru-RU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defRPr>
            </a:lvl1pPr>
          </a:lstStyle>
          <a:p>
            <a:r>
              <a:rPr lang="ru-RU" dirty="0"/>
              <a:t>ЧТО ВАЖНО ЗНАТЬ ПОСТУПАЮЩИМ </a:t>
            </a:r>
          </a:p>
          <a:p>
            <a:r>
              <a:rPr lang="ru-RU" dirty="0"/>
              <a:t>НА БАКАЛАВРИАТ И СПЕЦИАЛИТЕТ</a:t>
            </a:r>
          </a:p>
        </p:txBody>
      </p:sp>
    </p:spTree>
    <p:extLst>
      <p:ext uri="{BB962C8B-B14F-4D97-AF65-F5344CB8AC3E}">
        <p14:creationId xmlns:p14="http://schemas.microsoft.com/office/powerpoint/2010/main" val="333583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14269" b="8304"/>
          <a:stretch/>
        </p:blipFill>
        <p:spPr>
          <a:xfrm>
            <a:off x="1836820" y="1200329"/>
            <a:ext cx="8518359" cy="49466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12192000" cy="1200329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ru-RU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defRPr>
            </a:lvl1pPr>
          </a:lstStyle>
          <a:p>
            <a:r>
              <a:rPr lang="ru-RU" dirty="0" smtClean="0"/>
              <a:t>СРОК ПОДАЧИ ОРИГИНАЛА ДОКУМЕНТА ОБ </a:t>
            </a:r>
          </a:p>
          <a:p>
            <a:r>
              <a:rPr lang="ru-RU" dirty="0" smtClean="0"/>
              <a:t>ОБРАЗОВАНИИ НА БАКАЛАВРИАТ И СПЕЦИАЛИТЕТ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19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01" b="19299"/>
          <a:stretch/>
        </p:blipFill>
        <p:spPr>
          <a:xfrm>
            <a:off x="1348154" y="1540042"/>
            <a:ext cx="9495692" cy="47645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12192000" cy="1323439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ru-RU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defRPr>
            </a:lvl1pPr>
          </a:lstStyle>
          <a:p>
            <a:r>
              <a:rPr lang="ru-RU" sz="4000" dirty="0" smtClean="0"/>
              <a:t>ПРИЕМ ДОКУМЕНТОВ НА ДОГОВОР </a:t>
            </a:r>
            <a:endParaRPr lang="en-US" sz="4000" dirty="0" smtClean="0"/>
          </a:p>
          <a:p>
            <a:r>
              <a:rPr lang="ru-RU" sz="4000" dirty="0" smtClean="0"/>
              <a:t>(ОФО, ОЗФО, ЗФО)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1276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53" b="14621"/>
          <a:stretch/>
        </p:blipFill>
        <p:spPr>
          <a:xfrm>
            <a:off x="1499394" y="1844842"/>
            <a:ext cx="9193212" cy="43634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92783"/>
            <a:ext cx="12192000" cy="1323439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ru-RU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defRPr>
            </a:lvl1pPr>
          </a:lstStyle>
          <a:p>
            <a:r>
              <a:rPr lang="ru-RU" sz="4000" dirty="0" smtClean="0"/>
              <a:t>ЗАЧИСЛЕНИЕ НА БАКАЛАВРИАТ И СПЕЦИАЛИТЕТ </a:t>
            </a:r>
          </a:p>
          <a:p>
            <a:r>
              <a:rPr lang="ru-RU" sz="4000" dirty="0" smtClean="0"/>
              <a:t>НА БЮДЖЕТНЫЕ МЕСТА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5361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591698" y="1267758"/>
            <a:ext cx="7252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ФГБОУ ВО «Сочинский государственный университет».</a:t>
            </a:r>
          </a:p>
          <a:p>
            <a:r>
              <a:rPr lang="ru-RU" sz="1600" dirty="0" smtClean="0"/>
              <a:t>Адрес: </a:t>
            </a:r>
            <a:r>
              <a:rPr lang="ru-RU" sz="1600" dirty="0"/>
              <a:t>г. Сочи, ул. Пластунская</a:t>
            </a:r>
            <a:r>
              <a:rPr lang="ru-RU" sz="1600" dirty="0" smtClean="0"/>
              <a:t>, д. 94.</a:t>
            </a:r>
          </a:p>
          <a:p>
            <a:r>
              <a:rPr lang="ru-RU" sz="1600" dirty="0" smtClean="0"/>
              <a:t>Телефон приемной кампании</a:t>
            </a:r>
            <a:r>
              <a:rPr lang="ru-RU" sz="1600" dirty="0"/>
              <a:t>: </a:t>
            </a:r>
            <a:r>
              <a:rPr lang="ru-RU" sz="1600" dirty="0" smtClean="0"/>
              <a:t>8(862)264-91-21; 8(862)264-84-50; 8(862)264-71-21.</a:t>
            </a:r>
            <a:endParaRPr lang="ru-RU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3591698" y="2452924"/>
            <a:ext cx="79848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НАНЧОУ ВО </a:t>
            </a:r>
            <a:r>
              <a:rPr lang="ru-RU" sz="1600" dirty="0" smtClean="0"/>
              <a:t>«</a:t>
            </a:r>
            <a:r>
              <a:rPr lang="ru-RU" sz="1600" dirty="0"/>
              <a:t>Академия маркетинга и социально-информационных технологий - ИМСИТ</a:t>
            </a:r>
            <a:r>
              <a:rPr lang="ru-RU" sz="1600" dirty="0" smtClean="0"/>
              <a:t>».</a:t>
            </a:r>
            <a:endParaRPr lang="ru-RU" sz="1600" dirty="0"/>
          </a:p>
          <a:p>
            <a:r>
              <a:rPr lang="ru-RU" sz="1600" dirty="0" smtClean="0"/>
              <a:t>Адрес</a:t>
            </a:r>
            <a:r>
              <a:rPr lang="ru-RU" sz="1600" dirty="0"/>
              <a:t>: г. Краснодар, ул. </a:t>
            </a:r>
            <a:r>
              <a:rPr lang="ru-RU" sz="1600" dirty="0" err="1"/>
              <a:t>Зиповская</a:t>
            </a:r>
            <a:r>
              <a:rPr lang="ru-RU" sz="1600" dirty="0"/>
              <a:t>, </a:t>
            </a:r>
            <a:r>
              <a:rPr lang="ru-RU" sz="1600" dirty="0" smtClean="0"/>
              <a:t>д. 5.</a:t>
            </a:r>
          </a:p>
          <a:p>
            <a:r>
              <a:rPr lang="ru-RU" sz="1600" dirty="0" smtClean="0"/>
              <a:t>Телефон приемной кампании</a:t>
            </a:r>
            <a:r>
              <a:rPr lang="ru-RU" sz="1600" dirty="0"/>
              <a:t>: </a:t>
            </a:r>
            <a:r>
              <a:rPr lang="ru-RU" sz="1600" dirty="0" smtClean="0"/>
              <a:t>8(861)278-22-70; 8-988-460-08-46.</a:t>
            </a:r>
            <a:endParaRPr lang="ru-RU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591697" y="3712230"/>
            <a:ext cx="86003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Краснодарский </a:t>
            </a:r>
            <a:r>
              <a:rPr lang="ru-RU" sz="1600" dirty="0" smtClean="0"/>
              <a:t>филиал ФГБОУ </a:t>
            </a:r>
            <a:r>
              <a:rPr lang="ru-RU" sz="1600" dirty="0"/>
              <a:t>ВО «Российский экономический университет им. Г.В. Плеханова</a:t>
            </a:r>
            <a:r>
              <a:rPr lang="ru-RU" sz="1600" dirty="0" smtClean="0"/>
              <a:t>».</a:t>
            </a:r>
            <a:endParaRPr lang="ru-RU" sz="1600" dirty="0"/>
          </a:p>
          <a:p>
            <a:r>
              <a:rPr lang="ru-RU" sz="1600" dirty="0" smtClean="0"/>
              <a:t>Адрес</a:t>
            </a:r>
            <a:r>
              <a:rPr lang="ru-RU" sz="1600" dirty="0"/>
              <a:t>: г. Краснодар, ул. Садовая, д. </a:t>
            </a:r>
            <a:r>
              <a:rPr lang="ru-RU" sz="1600" dirty="0" smtClean="0"/>
              <a:t>23</a:t>
            </a:r>
          </a:p>
          <a:p>
            <a:r>
              <a:rPr lang="ru-RU" sz="1600" dirty="0" smtClean="0"/>
              <a:t>Телефон приемной кампании</a:t>
            </a:r>
            <a:r>
              <a:rPr lang="ru-RU" sz="1600" dirty="0"/>
              <a:t>: 8 (861) </a:t>
            </a:r>
            <a:r>
              <a:rPr lang="ru-RU" sz="1600" dirty="0" smtClean="0"/>
              <a:t>201-10-78; </a:t>
            </a:r>
            <a:r>
              <a:rPr lang="ru-RU" sz="1600" dirty="0"/>
              <a:t>(861) </a:t>
            </a:r>
            <a:r>
              <a:rPr lang="ru-RU" sz="1600" dirty="0" smtClean="0"/>
              <a:t>251-21-40; </a:t>
            </a:r>
            <a:r>
              <a:rPr lang="ru-RU" sz="1600" dirty="0"/>
              <a:t>8(918) </a:t>
            </a:r>
            <a:r>
              <a:rPr lang="ru-RU" sz="1600" dirty="0" smtClean="0"/>
              <a:t>23-00-103.</a:t>
            </a:r>
            <a:endParaRPr lang="ru-RU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3591697" y="4971536"/>
            <a:ext cx="86003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Сочинский филиал ФГБОУ ВО «Всероссийский государственный университет юстиции» </a:t>
            </a:r>
          </a:p>
          <a:p>
            <a:r>
              <a:rPr lang="ru-RU" sz="1600" dirty="0"/>
              <a:t>(РПА Минюста России</a:t>
            </a:r>
            <a:r>
              <a:rPr lang="ru-RU" sz="1600" dirty="0" smtClean="0"/>
              <a:t>).</a:t>
            </a:r>
          </a:p>
          <a:p>
            <a:r>
              <a:rPr lang="ru-RU" sz="1600" dirty="0" smtClean="0"/>
              <a:t>Адрес</a:t>
            </a:r>
            <a:r>
              <a:rPr lang="ru-RU" sz="1600" dirty="0"/>
              <a:t>: </a:t>
            </a:r>
            <a:r>
              <a:rPr lang="ru-RU" sz="1600" dirty="0" smtClean="0"/>
              <a:t>г</a:t>
            </a:r>
            <a:r>
              <a:rPr lang="ru-RU" sz="1600" dirty="0"/>
              <a:t>. Сочи, ул. </a:t>
            </a:r>
            <a:r>
              <a:rPr lang="ru-RU" sz="1600" dirty="0" err="1"/>
              <a:t>Дагомысская</a:t>
            </a:r>
            <a:r>
              <a:rPr lang="ru-RU" sz="1600" dirty="0"/>
              <a:t>, д. </a:t>
            </a:r>
            <a:r>
              <a:rPr lang="ru-RU" sz="1600" dirty="0" smtClean="0"/>
              <a:t>42</a:t>
            </a:r>
          </a:p>
          <a:p>
            <a:r>
              <a:rPr lang="ru-RU" sz="1600" dirty="0" smtClean="0"/>
              <a:t>Телефон приемной кампании</a:t>
            </a:r>
            <a:r>
              <a:rPr lang="ru-RU" sz="1600" dirty="0"/>
              <a:t>: 8 (862) </a:t>
            </a:r>
            <a:r>
              <a:rPr lang="ru-RU" sz="1600" dirty="0" smtClean="0"/>
              <a:t>444-02-33; 8 </a:t>
            </a:r>
            <a:r>
              <a:rPr lang="ru-RU" sz="1600" dirty="0"/>
              <a:t>(862) </a:t>
            </a:r>
            <a:r>
              <a:rPr lang="ru-RU" sz="1600" dirty="0" smtClean="0"/>
              <a:t>261-16-29.</a:t>
            </a:r>
            <a:endParaRPr lang="ru-RU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131563"/>
            <a:ext cx="12192000" cy="707886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ru-RU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defRPr>
            </a:lvl1pPr>
          </a:lstStyle>
          <a:p>
            <a:r>
              <a:rPr lang="ru-RU" sz="4000" dirty="0" smtClean="0"/>
              <a:t>КОНТАКТНЫЕ ДАННЫЕ</a:t>
            </a:r>
            <a:endParaRPr lang="ru-RU" sz="4000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084" y="1094941"/>
            <a:ext cx="1603387" cy="117663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6628" y="2475196"/>
            <a:ext cx="1408298" cy="78645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21" y="3627812"/>
            <a:ext cx="1383912" cy="99983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6145" y="4924878"/>
            <a:ext cx="1469263" cy="117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238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432934"/>
              </p:ext>
            </p:extLst>
          </p:nvPr>
        </p:nvGraphicFramePr>
        <p:xfrm>
          <a:off x="2825579" y="13648"/>
          <a:ext cx="9366420" cy="684435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59026"/>
                <a:gridCol w="1235676"/>
                <a:gridCol w="824842"/>
                <a:gridCol w="780176"/>
                <a:gridCol w="822121"/>
                <a:gridCol w="838899"/>
                <a:gridCol w="2114026"/>
                <a:gridCol w="2091654"/>
              </a:tblGrid>
              <a:tr h="781348"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Код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Направление подготовки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Количество бюджетных </a:t>
                      </a:r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мест </a:t>
                      </a:r>
                    </a:p>
                    <a:p>
                      <a:pPr algn="ctr" rtl="0" fontAlgn="t"/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(на ОФО)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Стоимость обучения в 2022 г. </a:t>
                      </a:r>
                      <a:endParaRPr lang="ru-RU" sz="1050" u="none" strike="noStrik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rtl="0" fontAlgn="t"/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поступления (</a:t>
                      </a:r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 год)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Перечень предметов ЕГЭ для поступающих  на базе среднего общего образования, минимальные баллы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Перечень профильных предметов вступительных испытаний для поступающих  </a:t>
                      </a:r>
                      <a:b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 базе СПО (после колледжа),</a:t>
                      </a:r>
                      <a:b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минимальные баллы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052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ОФО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ОЗФО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ЗФО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454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08.03.01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Строительство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52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>
                          <a:effectLst/>
                        </a:rPr>
                        <a:t>150 900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1</a:t>
                      </a:r>
                      <a:r>
                        <a:rPr lang="ru-RU" sz="1050" u="none" strike="noStrike" dirty="0">
                          <a:effectLst/>
                        </a:rPr>
                        <a:t>. Русский язык - 40</a:t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b="1" u="none" strike="noStrike" dirty="0" smtClean="0">
                          <a:effectLst/>
                        </a:rPr>
                        <a:t> 2</a:t>
                      </a:r>
                      <a:r>
                        <a:rPr lang="ru-RU" sz="1050" b="1" u="none" strike="noStrike" dirty="0">
                          <a:effectLst/>
                        </a:rPr>
                        <a:t>. Математика (профильный уровень) - 39</a:t>
                      </a:r>
                      <a:r>
                        <a:rPr lang="ru-RU" sz="1050" u="none" strike="noStrike" dirty="0">
                          <a:effectLst/>
                        </a:rPr>
                        <a:t/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Информатика и ИКТ – 44</a:t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Физика – 39</a:t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Химия – 39</a:t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Иностранный язык </a:t>
                      </a:r>
                      <a:r>
                        <a:rPr lang="ru-RU" sz="1050" i="1" u="none" strike="noStrike" dirty="0" smtClean="0">
                          <a:effectLst/>
                        </a:rPr>
                        <a:t>– </a:t>
                      </a:r>
                      <a:r>
                        <a:rPr lang="ru-RU" sz="1050" i="1" u="none" strike="noStrike" dirty="0">
                          <a:effectLst/>
                        </a:rPr>
                        <a:t>30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u="none" strike="noStrike" dirty="0" smtClean="0">
                          <a:effectLst/>
                        </a:rPr>
                        <a:t> 1</a:t>
                      </a:r>
                      <a:r>
                        <a:rPr lang="ru-RU" sz="1050" u="none" strike="noStrike" dirty="0">
                          <a:effectLst/>
                        </a:rPr>
                        <a:t>. Русский язык - 40</a:t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b="1" u="none" strike="noStrike" dirty="0" smtClean="0">
                          <a:effectLst/>
                        </a:rPr>
                        <a:t> 2</a:t>
                      </a:r>
                      <a:r>
                        <a:rPr lang="ru-RU" sz="1050" b="1" u="none" strike="noStrike" dirty="0">
                          <a:effectLst/>
                        </a:rPr>
                        <a:t>. Основы проектирования зданий и сооружений - 39</a:t>
                      </a:r>
                      <a:br>
                        <a:rPr lang="ru-RU" sz="1050" b="1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3</a:t>
                      </a:r>
                      <a:r>
                        <a:rPr lang="ru-RU" sz="1050" u="none" strike="noStrike" dirty="0">
                          <a:effectLst/>
                        </a:rPr>
                        <a:t>. Основы информационных технологий – 44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979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>
                          <a:effectLst/>
                        </a:rPr>
                        <a:t>09.03.03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Прикладная информатика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>
                          <a:effectLst/>
                        </a:rPr>
                        <a:t>64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>
                          <a:effectLst/>
                        </a:rPr>
                        <a:t>140 100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>
                          <a:effectLst/>
                        </a:rPr>
                        <a:t>-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1</a:t>
                      </a:r>
                      <a:r>
                        <a:rPr lang="ru-RU" sz="1050" u="none" strike="noStrike" dirty="0">
                          <a:effectLst/>
                        </a:rPr>
                        <a:t>. Русский язык - 40</a:t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2</a:t>
                      </a:r>
                      <a:r>
                        <a:rPr lang="ru-RU" sz="1050" b="1" u="none" strike="noStrike" dirty="0">
                          <a:effectLst/>
                        </a:rPr>
                        <a:t>. Математика (профильный уровень) - 39</a:t>
                      </a:r>
                      <a:r>
                        <a:rPr lang="ru-RU" sz="1050" u="none" strike="noStrike" dirty="0">
                          <a:effectLst/>
                        </a:rPr>
                        <a:t/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i="1" u="none" strike="noStrike" dirty="0" smtClean="0">
                          <a:effectLst/>
                        </a:rPr>
                        <a:t>3</a:t>
                      </a:r>
                      <a:r>
                        <a:rPr lang="ru-RU" sz="1050" i="1" u="none" strike="noStrike" dirty="0">
                          <a:effectLst/>
                        </a:rPr>
                        <a:t>. Информатика и ИКТ – 44</a:t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Физика – 39</a:t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Химия – 39</a:t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Иностранный язык </a:t>
                      </a:r>
                      <a:r>
                        <a:rPr lang="ru-RU" sz="1050" i="1" u="none" strike="noStrike" dirty="0" smtClean="0">
                          <a:effectLst/>
                        </a:rPr>
                        <a:t>– </a:t>
                      </a:r>
                      <a:r>
                        <a:rPr lang="ru-RU" sz="1050" i="1" u="none" strike="noStrike" dirty="0">
                          <a:effectLst/>
                        </a:rPr>
                        <a:t>30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u="none" strike="noStrike" dirty="0" smtClean="0">
                          <a:effectLst/>
                        </a:rPr>
                        <a:t> 1. Русский </a:t>
                      </a:r>
                      <a:r>
                        <a:rPr lang="ru-RU" sz="1050" u="none" strike="noStrike" dirty="0">
                          <a:effectLst/>
                        </a:rPr>
                        <a:t>язык - 40</a:t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2</a:t>
                      </a:r>
                      <a:r>
                        <a:rPr lang="ru-RU" sz="1050" b="1" u="none" strike="noStrike" dirty="0">
                          <a:effectLst/>
                        </a:rPr>
                        <a:t>. Алгоритмы и структуры   </a:t>
                      </a:r>
                      <a:r>
                        <a:rPr lang="ru-RU" sz="1050" b="1" u="none" strike="noStrike" dirty="0" smtClean="0">
                          <a:effectLst/>
                        </a:rPr>
                        <a:t>                 данных </a:t>
                      </a:r>
                      <a:r>
                        <a:rPr lang="ru-RU" sz="1050" b="1" u="none" strike="noStrike" dirty="0">
                          <a:effectLst/>
                        </a:rPr>
                        <a:t>- 39</a:t>
                      </a:r>
                      <a:r>
                        <a:rPr lang="ru-RU" sz="1050" u="none" strike="noStrike" dirty="0">
                          <a:effectLst/>
                        </a:rPr>
                        <a:t/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3</a:t>
                      </a:r>
                      <a:r>
                        <a:rPr lang="ru-RU" sz="1050" u="none" strike="noStrike" dirty="0">
                          <a:effectLst/>
                        </a:rPr>
                        <a:t>. Основы информационных технологий – 44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048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40.03.01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Юриспруденция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4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134 700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70 000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1</a:t>
                      </a:r>
                      <a:r>
                        <a:rPr lang="ru-RU" sz="1050" u="none" strike="noStrike" dirty="0">
                          <a:effectLst/>
                        </a:rPr>
                        <a:t>. Русский язык - 40</a:t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2</a:t>
                      </a:r>
                      <a:r>
                        <a:rPr lang="ru-RU" sz="1050" b="1" u="none" strike="noStrike" dirty="0">
                          <a:effectLst/>
                        </a:rPr>
                        <a:t>. Обществознание - 45</a:t>
                      </a:r>
                      <a:br>
                        <a:rPr lang="ru-RU" sz="1050" b="1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i="1" u="none" strike="noStrike" dirty="0" smtClean="0">
                          <a:effectLst/>
                        </a:rPr>
                        <a:t>3</a:t>
                      </a:r>
                      <a:r>
                        <a:rPr lang="ru-RU" sz="1050" i="1" u="none" strike="noStrike" dirty="0">
                          <a:effectLst/>
                        </a:rPr>
                        <a:t>. История – 35</a:t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Иностранный язык – 30</a:t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Информатика и ИКТ </a:t>
                      </a:r>
                      <a:r>
                        <a:rPr lang="ru-RU" sz="1050" i="1" u="none" strike="noStrike" dirty="0" smtClean="0">
                          <a:effectLst/>
                        </a:rPr>
                        <a:t>– </a:t>
                      </a:r>
                      <a:r>
                        <a:rPr lang="ru-RU" sz="1050" i="1" u="none" strike="noStrike" dirty="0">
                          <a:effectLst/>
                        </a:rPr>
                        <a:t>44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u="none" strike="noStrike" dirty="0" smtClean="0">
                          <a:effectLst/>
                        </a:rPr>
                        <a:t> 1</a:t>
                      </a:r>
                      <a:r>
                        <a:rPr lang="ru-RU" sz="1050" u="none" strike="noStrike" dirty="0">
                          <a:effectLst/>
                        </a:rPr>
                        <a:t>. Русский язык - 40</a:t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b="1" u="none" strike="noStrike" dirty="0" smtClean="0">
                          <a:effectLst/>
                        </a:rPr>
                        <a:t> 2</a:t>
                      </a:r>
                      <a:r>
                        <a:rPr lang="ru-RU" sz="1050" b="1" u="none" strike="noStrike" dirty="0">
                          <a:effectLst/>
                        </a:rPr>
                        <a:t>. Обществознание - 45</a:t>
                      </a:r>
                      <a:r>
                        <a:rPr lang="ru-RU" sz="1050" u="none" strike="noStrike" dirty="0">
                          <a:effectLst/>
                        </a:rPr>
                        <a:t/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3</a:t>
                      </a:r>
                      <a:r>
                        <a:rPr lang="ru-RU" sz="1050" u="none" strike="noStrike" dirty="0">
                          <a:effectLst/>
                        </a:rPr>
                        <a:t>. Основы социального  </a:t>
                      </a:r>
                      <a:r>
                        <a:rPr lang="ru-RU" sz="1050" u="none" strike="noStrike" dirty="0" smtClean="0">
                          <a:effectLst/>
                        </a:rPr>
                        <a:t>                      государства – </a:t>
                      </a:r>
                      <a:r>
                        <a:rPr lang="ru-RU" sz="1050" u="none" strike="noStrike" dirty="0">
                          <a:effectLst/>
                        </a:rPr>
                        <a:t>35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048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>
                          <a:effectLst/>
                        </a:rPr>
                        <a:t>43.03.03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Гостиничное дело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68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>
                          <a:effectLst/>
                        </a:rPr>
                        <a:t>129 300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>
                          <a:effectLst/>
                        </a:rPr>
                        <a:t>-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>
                          <a:effectLst/>
                        </a:rPr>
                        <a:t>64 600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1</a:t>
                      </a:r>
                      <a:r>
                        <a:rPr lang="ru-RU" sz="1050" u="none" strike="noStrike" dirty="0">
                          <a:effectLst/>
                        </a:rPr>
                        <a:t>. Русский язык - 40</a:t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2</a:t>
                      </a:r>
                      <a:r>
                        <a:rPr lang="ru-RU" sz="1050" b="1" u="none" strike="noStrike" dirty="0">
                          <a:effectLst/>
                        </a:rPr>
                        <a:t>. Обществознание - 45</a:t>
                      </a:r>
                      <a:r>
                        <a:rPr lang="ru-RU" sz="1050" u="none" strike="noStrike" dirty="0">
                          <a:effectLst/>
                        </a:rPr>
                        <a:t/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История – 35</a:t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Иностранный язык – 30</a:t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Информатика и ИКТ </a:t>
                      </a:r>
                      <a:r>
                        <a:rPr lang="ru-RU" sz="1050" i="1" u="none" strike="noStrike" dirty="0" smtClean="0">
                          <a:effectLst/>
                        </a:rPr>
                        <a:t>– </a:t>
                      </a:r>
                      <a:r>
                        <a:rPr lang="ru-RU" sz="1050" i="1" u="none" strike="noStrike" dirty="0">
                          <a:effectLst/>
                        </a:rPr>
                        <a:t>44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u="none" strike="noStrike" dirty="0" smtClean="0">
                          <a:effectLst/>
                        </a:rPr>
                        <a:t> 1</a:t>
                      </a:r>
                      <a:r>
                        <a:rPr lang="ru-RU" sz="1050" u="none" strike="noStrike" dirty="0">
                          <a:effectLst/>
                        </a:rPr>
                        <a:t>. Русский язык - 40</a:t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2</a:t>
                      </a:r>
                      <a:r>
                        <a:rPr lang="ru-RU" sz="1050" b="1" u="none" strike="noStrike" dirty="0">
                          <a:effectLst/>
                        </a:rPr>
                        <a:t>. Обществознание - 45</a:t>
                      </a:r>
                      <a:r>
                        <a:rPr lang="ru-RU" sz="1050" u="none" strike="noStrike" dirty="0">
                          <a:effectLst/>
                        </a:rPr>
                        <a:t/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3</a:t>
                      </a:r>
                      <a:r>
                        <a:rPr lang="ru-RU" sz="1050" u="none" strike="noStrike" dirty="0">
                          <a:effectLst/>
                        </a:rPr>
                        <a:t>. Основы технологий в индустрии гостеприимства </a:t>
                      </a:r>
                      <a:r>
                        <a:rPr lang="ru-RU" sz="1050" u="none" strike="noStrike" dirty="0" smtClean="0">
                          <a:effectLst/>
                        </a:rPr>
                        <a:t>– </a:t>
                      </a:r>
                      <a:r>
                        <a:rPr lang="ru-RU" sz="1050" u="none" strike="noStrike" dirty="0">
                          <a:effectLst/>
                        </a:rPr>
                        <a:t>35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246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44.03.03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Специальное (дефектологическое) образование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>
                          <a:effectLst/>
                        </a:rPr>
                        <a:t>25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123 900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>
                          <a:effectLst/>
                        </a:rPr>
                        <a:t>-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1</a:t>
                      </a:r>
                      <a:r>
                        <a:rPr lang="ru-RU" sz="1050" u="none" strike="noStrike" dirty="0">
                          <a:effectLst/>
                        </a:rPr>
                        <a:t>. Русский язык - 40</a:t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2</a:t>
                      </a:r>
                      <a:r>
                        <a:rPr lang="ru-RU" sz="1050" b="1" u="none" strike="noStrike" dirty="0">
                          <a:effectLst/>
                        </a:rPr>
                        <a:t>. Биология - 39</a:t>
                      </a:r>
                      <a:br>
                        <a:rPr lang="ru-RU" sz="1050" b="1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i="1" u="none" strike="noStrike" dirty="0" smtClean="0">
                          <a:effectLst/>
                        </a:rPr>
                        <a:t>3</a:t>
                      </a:r>
                      <a:r>
                        <a:rPr lang="ru-RU" sz="1050" i="1" u="none" strike="noStrike" dirty="0">
                          <a:effectLst/>
                        </a:rPr>
                        <a:t>. Математика (профильный </a:t>
                      </a:r>
                      <a:r>
                        <a:rPr lang="ru-RU" sz="1050" i="1" u="none" strike="noStrike" dirty="0" smtClean="0">
                          <a:effectLst/>
                        </a:rPr>
                        <a:t>уровень</a:t>
                      </a:r>
                      <a:r>
                        <a:rPr lang="ru-RU" sz="1050" i="1" u="none" strike="noStrike" dirty="0">
                          <a:effectLst/>
                        </a:rPr>
                        <a:t>) – 39</a:t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Обществознание - 45</a:t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Иностранный язык – 30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u="none" strike="noStrike" dirty="0" smtClean="0">
                          <a:effectLst/>
                        </a:rPr>
                        <a:t> 1</a:t>
                      </a:r>
                      <a:r>
                        <a:rPr lang="ru-RU" sz="1050" u="none" strike="noStrike" dirty="0">
                          <a:effectLst/>
                        </a:rPr>
                        <a:t>. Русский язык - 40</a:t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2</a:t>
                      </a:r>
                      <a:r>
                        <a:rPr lang="ru-RU" sz="1050" b="1" u="none" strike="noStrike" dirty="0">
                          <a:effectLst/>
                        </a:rPr>
                        <a:t>. Возрастная анатомия и </a:t>
                      </a:r>
                      <a:r>
                        <a:rPr lang="ru-RU" sz="1050" b="1" u="none" strike="noStrike" dirty="0" smtClean="0">
                          <a:effectLst/>
                        </a:rPr>
                        <a:t>                 физиология </a:t>
                      </a:r>
                      <a:r>
                        <a:rPr lang="ru-RU" sz="1050" b="1" u="none" strike="noStrike" dirty="0">
                          <a:effectLst/>
                        </a:rPr>
                        <a:t>- 39</a:t>
                      </a:r>
                      <a:r>
                        <a:rPr lang="ru-RU" sz="1050" u="none" strike="noStrike" dirty="0">
                          <a:effectLst/>
                        </a:rPr>
                        <a:t/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3</a:t>
                      </a:r>
                      <a:r>
                        <a:rPr lang="ru-RU" sz="1050" u="none" strike="noStrike" dirty="0">
                          <a:effectLst/>
                        </a:rPr>
                        <a:t>. Основы педагогики </a:t>
                      </a:r>
                      <a:r>
                        <a:rPr lang="ru-RU" sz="1050" u="none" strike="noStrike" dirty="0" smtClean="0">
                          <a:effectLst/>
                        </a:rPr>
                        <a:t>– </a:t>
                      </a:r>
                      <a:r>
                        <a:rPr lang="ru-RU" sz="1050" u="none" strike="noStrike" dirty="0">
                          <a:effectLst/>
                        </a:rPr>
                        <a:t>39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2575590"/>
            <a:ext cx="2627870" cy="156966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ru-RU"/>
            </a:defPPr>
            <a:lvl1pPr algn="ctr">
              <a:defRPr sz="32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Информация для поступающих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048" y="1241660"/>
            <a:ext cx="1425147" cy="41549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ru-RU"/>
            </a:defPPr>
            <a:lvl1pPr algn="ctr">
              <a:defRPr sz="32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z="700" dirty="0" smtClean="0">
                <a:solidFill>
                  <a:schemeClr val="bg1"/>
                </a:solidFill>
              </a:rPr>
              <a:t>ФГБОУ ВО </a:t>
            </a:r>
          </a:p>
          <a:p>
            <a:r>
              <a:rPr lang="ru-RU" sz="700" dirty="0" smtClean="0">
                <a:solidFill>
                  <a:schemeClr val="bg1"/>
                </a:solidFill>
              </a:rPr>
              <a:t>«Сочинский государственный университет»</a:t>
            </a:r>
            <a:endParaRPr lang="ru-RU" sz="700" dirty="0">
              <a:solidFill>
                <a:schemeClr val="bg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/>
          <a:srcRect b="21808"/>
          <a:stretch/>
        </p:blipFill>
        <p:spPr>
          <a:xfrm>
            <a:off x="0" y="65602"/>
            <a:ext cx="1605244" cy="117605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729552" y="0"/>
            <a:ext cx="96027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85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176411"/>
              </p:ext>
            </p:extLst>
          </p:nvPr>
        </p:nvGraphicFramePr>
        <p:xfrm>
          <a:off x="2825579" y="0"/>
          <a:ext cx="9366420" cy="6858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59026"/>
                <a:gridCol w="1235676"/>
                <a:gridCol w="824842"/>
                <a:gridCol w="780176"/>
                <a:gridCol w="822121"/>
                <a:gridCol w="838899"/>
                <a:gridCol w="2114026"/>
                <a:gridCol w="2091654"/>
              </a:tblGrid>
              <a:tr h="782906"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Код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Направление подготовки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Количество </a:t>
                      </a:r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договорных  мест </a:t>
                      </a:r>
                    </a:p>
                    <a:p>
                      <a:pPr algn="ctr" rtl="0" fontAlgn="t"/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(на ОФО)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Стоимость обучения в 2022 г. </a:t>
                      </a:r>
                      <a:endParaRPr lang="ru-RU" sz="1050" u="none" strike="noStrik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rtl="0" fontAlgn="t"/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поступления (</a:t>
                      </a:r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 год)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Перечень предметов ЕГЭ для поступающих  на базе среднего общего образования, минимальные баллы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Перечень профильных предметов вступительных испытаний для поступающих  </a:t>
                      </a:r>
                      <a:b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 базе СПО (после колледжа),</a:t>
                      </a:r>
                      <a:b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минимальные баллы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06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ОФО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ОЗФО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ЗФО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708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43.03.02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Туризм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30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89 000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48 000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i="0" u="none" strike="noStrike" dirty="0" smtClean="0">
                          <a:effectLst/>
                        </a:rPr>
                        <a:t>1</a:t>
                      </a:r>
                      <a:r>
                        <a:rPr lang="ru-RU" sz="1050" b="1" i="0" u="none" strike="noStrike" dirty="0">
                          <a:effectLst/>
                        </a:rPr>
                        <a:t>. </a:t>
                      </a:r>
                      <a:r>
                        <a:rPr lang="ru-RU" sz="1050" b="1" i="0" u="none" strike="noStrike" dirty="0" smtClean="0">
                          <a:effectLst/>
                        </a:rPr>
                        <a:t>Обществознание – 42</a:t>
                      </a:r>
                    </a:p>
                    <a:p>
                      <a:pPr lvl="0" algn="l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2. История – 32</a:t>
                      </a:r>
                    </a:p>
                    <a:p>
                      <a:pPr lvl="0" algn="l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3.</a:t>
                      </a:r>
                      <a:r>
                        <a:rPr lang="ru-RU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Русский язык - 36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1. Основы сервисной деятельности - 42</a:t>
                      </a:r>
                      <a:r>
                        <a:rPr lang="ru-RU" sz="1050" u="none" strike="noStrike" dirty="0">
                          <a:effectLst/>
                        </a:rPr>
                        <a:t/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2</a:t>
                      </a:r>
                      <a:r>
                        <a:rPr lang="ru-RU" sz="1050" u="none" strike="noStrike" dirty="0">
                          <a:effectLst/>
                        </a:rPr>
                        <a:t>. </a:t>
                      </a:r>
                      <a:r>
                        <a:rPr lang="ru-RU" sz="1050" u="none" strike="noStrike" dirty="0" smtClean="0">
                          <a:effectLst/>
                        </a:rPr>
                        <a:t>История России и всеобщая история - 32</a:t>
                      </a:r>
                      <a:r>
                        <a:rPr lang="ru-RU" sz="1050" u="none" strike="noStrike" dirty="0">
                          <a:effectLst/>
                        </a:rPr>
                        <a:t/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3.</a:t>
                      </a:r>
                      <a:r>
                        <a:rPr lang="ru-RU" sz="1050" u="none" strike="noStrike" baseline="0" dirty="0" smtClean="0">
                          <a:effectLst/>
                        </a:rPr>
                        <a:t> Русский язык </a:t>
                      </a:r>
                      <a:r>
                        <a:rPr lang="ru-RU" sz="1050" u="none" strike="noStrike" dirty="0" smtClean="0">
                          <a:effectLst/>
                        </a:rPr>
                        <a:t>– </a:t>
                      </a:r>
                      <a:r>
                        <a:rPr lang="ru-RU" sz="1050" u="none" strike="noStrike" dirty="0">
                          <a:effectLst/>
                        </a:rPr>
                        <a:t>44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228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>
                          <a:effectLst/>
                        </a:rPr>
                        <a:t>09.03.03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Прикладная информатика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85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128 730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48</a:t>
                      </a:r>
                      <a:r>
                        <a:rPr lang="ru-RU" sz="105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000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1</a:t>
                      </a:r>
                      <a:r>
                        <a:rPr lang="ru-RU" sz="1050" b="1" u="none" strike="noStrike" dirty="0">
                          <a:effectLst/>
                        </a:rPr>
                        <a:t>. </a:t>
                      </a:r>
                      <a:r>
                        <a:rPr lang="ru-RU" sz="1050" b="1" u="none" strike="noStrike" dirty="0" smtClean="0">
                          <a:effectLst/>
                        </a:rPr>
                        <a:t>Математика </a:t>
                      </a:r>
                      <a:r>
                        <a:rPr lang="ru-RU" sz="1050" b="1" u="none" strike="noStrike" dirty="0">
                          <a:effectLst/>
                        </a:rPr>
                        <a:t>(профильный уровень) </a:t>
                      </a:r>
                      <a:r>
                        <a:rPr lang="ru-RU" sz="1050" b="1" u="none" strike="noStrike" dirty="0" smtClean="0">
                          <a:effectLst/>
                        </a:rPr>
                        <a:t>– 27</a:t>
                      </a:r>
                    </a:p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2. Информатика и ИКТ </a:t>
                      </a:r>
                      <a:r>
                        <a:rPr lang="ru-RU" sz="1050" u="none" strike="noStrike" dirty="0">
                          <a:effectLst/>
                        </a:rPr>
                        <a:t>– </a:t>
                      </a:r>
                      <a:r>
                        <a:rPr lang="ru-RU" sz="1050" u="none" strike="noStrike" dirty="0" smtClean="0">
                          <a:effectLst/>
                        </a:rPr>
                        <a:t>40</a:t>
                      </a:r>
                      <a:r>
                        <a:rPr lang="ru-RU" sz="1050" u="none" strike="noStrike" dirty="0">
                          <a:effectLst/>
                        </a:rPr>
                        <a:t/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3</a:t>
                      </a:r>
                      <a:r>
                        <a:rPr lang="ru-RU" sz="1050" u="none" strike="noStrike" dirty="0">
                          <a:effectLst/>
                        </a:rPr>
                        <a:t>. </a:t>
                      </a:r>
                      <a:r>
                        <a:rPr lang="ru-RU" sz="1050" u="none" strike="noStrike" dirty="0" smtClean="0">
                          <a:effectLst/>
                        </a:rPr>
                        <a:t>Русский язык - 36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1. Математика в информатике – 27</a:t>
                      </a:r>
                    </a:p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2. Основы информатики и телекоммуникационных  технологий – 40</a:t>
                      </a:r>
                      <a:br>
                        <a:rPr lang="ru-RU" sz="1050" u="none" strike="noStrike" dirty="0" smtClean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3. Русский язык - 36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253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38.03.04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Государственное</a:t>
                      </a:r>
                      <a:r>
                        <a:rPr lang="ru-RU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и муниципальное управление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40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89 000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59 500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1</a:t>
                      </a:r>
                      <a:r>
                        <a:rPr lang="ru-RU" sz="1050" b="1" u="none" strike="noStrike" dirty="0">
                          <a:effectLst/>
                        </a:rPr>
                        <a:t>. </a:t>
                      </a:r>
                      <a:r>
                        <a:rPr lang="ru-RU" sz="1050" b="1" u="none" strike="noStrike" dirty="0" smtClean="0">
                          <a:effectLst/>
                        </a:rPr>
                        <a:t>Математика </a:t>
                      </a:r>
                      <a:r>
                        <a:rPr lang="ru-RU" sz="1050" b="1" u="none" strike="noStrike" dirty="0">
                          <a:effectLst/>
                        </a:rPr>
                        <a:t>(профильный уровень) </a:t>
                      </a:r>
                      <a:r>
                        <a:rPr lang="ru-RU" sz="1050" b="1" u="none" strike="noStrike" dirty="0" smtClean="0">
                          <a:effectLst/>
                        </a:rPr>
                        <a:t>– 27</a:t>
                      </a:r>
                    </a:p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2. Обществознание </a:t>
                      </a:r>
                      <a:r>
                        <a:rPr lang="ru-RU" sz="1050" u="none" strike="noStrike" dirty="0">
                          <a:effectLst/>
                        </a:rPr>
                        <a:t>– </a:t>
                      </a:r>
                      <a:r>
                        <a:rPr lang="ru-RU" sz="1050" u="none" strike="noStrike" dirty="0" smtClean="0">
                          <a:effectLst/>
                        </a:rPr>
                        <a:t>42</a:t>
                      </a:r>
                      <a:r>
                        <a:rPr lang="ru-RU" sz="1050" u="none" strike="noStrike" dirty="0">
                          <a:effectLst/>
                        </a:rPr>
                        <a:t/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3</a:t>
                      </a:r>
                      <a:r>
                        <a:rPr lang="ru-RU" sz="1050" u="none" strike="noStrike" dirty="0">
                          <a:effectLst/>
                        </a:rPr>
                        <a:t>. </a:t>
                      </a:r>
                      <a:r>
                        <a:rPr lang="ru-RU" sz="1050" u="none" strike="noStrike" dirty="0" smtClean="0">
                          <a:effectLst/>
                        </a:rPr>
                        <a:t>Русский язык - 36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1. Математика в экономике – 27</a:t>
                      </a:r>
                    </a:p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2. Основы экономики – 42</a:t>
                      </a:r>
                      <a:br>
                        <a:rPr lang="ru-RU" sz="1050" u="none" strike="noStrike" dirty="0" smtClean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3. Русский язык - 36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253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38.03.01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Экономика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89 000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59 500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1</a:t>
                      </a:r>
                      <a:r>
                        <a:rPr lang="ru-RU" sz="1050" b="1" u="none" strike="noStrike" dirty="0">
                          <a:effectLst/>
                        </a:rPr>
                        <a:t>. </a:t>
                      </a:r>
                      <a:r>
                        <a:rPr lang="ru-RU" sz="1050" b="1" u="none" strike="noStrike" dirty="0" smtClean="0">
                          <a:effectLst/>
                        </a:rPr>
                        <a:t>Математика </a:t>
                      </a:r>
                      <a:r>
                        <a:rPr lang="ru-RU" sz="1050" b="1" u="none" strike="noStrike" dirty="0">
                          <a:effectLst/>
                        </a:rPr>
                        <a:t>(профильный уровень) </a:t>
                      </a:r>
                      <a:r>
                        <a:rPr lang="ru-RU" sz="1050" b="1" u="none" strike="noStrike" dirty="0" smtClean="0">
                          <a:effectLst/>
                        </a:rPr>
                        <a:t>– 27</a:t>
                      </a:r>
                    </a:p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2. Обществознание </a:t>
                      </a:r>
                      <a:r>
                        <a:rPr lang="ru-RU" sz="1050" u="none" strike="noStrike" dirty="0">
                          <a:effectLst/>
                        </a:rPr>
                        <a:t>– </a:t>
                      </a:r>
                      <a:r>
                        <a:rPr lang="ru-RU" sz="1050" u="none" strike="noStrike" dirty="0" smtClean="0">
                          <a:effectLst/>
                        </a:rPr>
                        <a:t>42</a:t>
                      </a:r>
                      <a:r>
                        <a:rPr lang="ru-RU" sz="1050" u="none" strike="noStrike" dirty="0">
                          <a:effectLst/>
                        </a:rPr>
                        <a:t/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3</a:t>
                      </a:r>
                      <a:r>
                        <a:rPr lang="ru-RU" sz="1050" u="none" strike="noStrike" dirty="0">
                          <a:effectLst/>
                        </a:rPr>
                        <a:t>. </a:t>
                      </a:r>
                      <a:r>
                        <a:rPr lang="ru-RU" sz="1050" u="none" strike="noStrike" dirty="0" smtClean="0">
                          <a:effectLst/>
                        </a:rPr>
                        <a:t>Русский язык - 36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1. Математика в экономике – 27</a:t>
                      </a:r>
                    </a:p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2. Основы экономики – 42</a:t>
                      </a:r>
                      <a:br>
                        <a:rPr lang="ru-RU" sz="1050" u="none" strike="noStrike" dirty="0" smtClean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3. Русский язык - 36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60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44.03.01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Педагогическое образование (начальное образование)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35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89 000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48 000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1</a:t>
                      </a:r>
                      <a:r>
                        <a:rPr lang="ru-RU" sz="1050" b="1" u="none" strike="noStrike" dirty="0">
                          <a:effectLst/>
                        </a:rPr>
                        <a:t>. </a:t>
                      </a:r>
                      <a:r>
                        <a:rPr lang="ru-RU" sz="1050" b="1" u="none" strike="noStrike" dirty="0" smtClean="0">
                          <a:effectLst/>
                        </a:rPr>
                        <a:t>Математика </a:t>
                      </a:r>
                      <a:r>
                        <a:rPr lang="ru-RU" sz="1050" b="1" u="none" strike="noStrike" dirty="0">
                          <a:effectLst/>
                        </a:rPr>
                        <a:t>(профильный уровень) </a:t>
                      </a:r>
                      <a:r>
                        <a:rPr lang="ru-RU" sz="1050" b="1" u="none" strike="noStrike" dirty="0" smtClean="0">
                          <a:effectLst/>
                        </a:rPr>
                        <a:t>– 27</a:t>
                      </a:r>
                    </a:p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2. Обществознание </a:t>
                      </a:r>
                      <a:r>
                        <a:rPr lang="ru-RU" sz="1050" u="none" strike="noStrike" dirty="0">
                          <a:effectLst/>
                        </a:rPr>
                        <a:t>– </a:t>
                      </a:r>
                      <a:r>
                        <a:rPr lang="ru-RU" sz="1050" u="none" strike="noStrike" dirty="0" smtClean="0">
                          <a:effectLst/>
                        </a:rPr>
                        <a:t>42</a:t>
                      </a:r>
                      <a:r>
                        <a:rPr lang="ru-RU" sz="1050" u="none" strike="noStrike" dirty="0">
                          <a:effectLst/>
                        </a:rPr>
                        <a:t/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3</a:t>
                      </a:r>
                      <a:r>
                        <a:rPr lang="ru-RU" sz="1050" u="none" strike="noStrike" dirty="0">
                          <a:effectLst/>
                        </a:rPr>
                        <a:t>. </a:t>
                      </a:r>
                      <a:r>
                        <a:rPr lang="ru-RU" sz="1050" u="none" strike="noStrike" dirty="0" smtClean="0">
                          <a:effectLst/>
                        </a:rPr>
                        <a:t>Русский язык - 36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1. Основы математики в профессиональной             деятельности</a:t>
                      </a:r>
                      <a:r>
                        <a:rPr lang="ru-RU" sz="1050" b="1" u="none" strike="noStrike" baseline="0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– 27</a:t>
                      </a:r>
                    </a:p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2. Основы педагогики – 42</a:t>
                      </a:r>
                      <a:br>
                        <a:rPr lang="ru-RU" sz="1050" u="none" strike="noStrike" dirty="0" smtClean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3. Русский язык - 36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669" y="2575590"/>
            <a:ext cx="2627870" cy="156966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ru-RU"/>
            </a:defPPr>
            <a:lvl1pPr algn="ctr">
              <a:defRPr sz="32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Информация для поступающих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048" y="906010"/>
            <a:ext cx="1425147" cy="5232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ru-RU"/>
            </a:defPPr>
            <a:lvl1pPr algn="ctr">
              <a:defRPr sz="32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z="700" dirty="0" smtClean="0">
                <a:solidFill>
                  <a:schemeClr val="bg1"/>
                </a:solidFill>
              </a:rPr>
              <a:t>НАНЧОУ ВО </a:t>
            </a:r>
          </a:p>
          <a:p>
            <a:r>
              <a:rPr lang="ru-RU" sz="700" dirty="0" smtClean="0">
                <a:solidFill>
                  <a:schemeClr val="bg1"/>
                </a:solidFill>
              </a:rPr>
              <a:t>«Академия маркетинга и социально-информационных технологий - ИМСИТ»</a:t>
            </a:r>
            <a:endParaRPr lang="ru-RU" sz="7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5106" t="1" r="5451" b="40085"/>
          <a:stretch/>
        </p:blipFill>
        <p:spPr>
          <a:xfrm>
            <a:off x="108901" y="121891"/>
            <a:ext cx="1406294" cy="78411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729552" y="0"/>
            <a:ext cx="96027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50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18992"/>
              </p:ext>
            </p:extLst>
          </p:nvPr>
        </p:nvGraphicFramePr>
        <p:xfrm>
          <a:off x="2825579" y="1"/>
          <a:ext cx="9366420" cy="687326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5687"/>
                <a:gridCol w="1135665"/>
                <a:gridCol w="758082"/>
                <a:gridCol w="758082"/>
                <a:gridCol w="717032"/>
                <a:gridCol w="755582"/>
                <a:gridCol w="771002"/>
                <a:gridCol w="1942925"/>
                <a:gridCol w="1922363"/>
              </a:tblGrid>
              <a:tr h="772303"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Код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Направление подготовки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Количество бюджетных </a:t>
                      </a:r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мест </a:t>
                      </a:r>
                    </a:p>
                    <a:p>
                      <a:pPr algn="ctr" rtl="0" fontAlgn="t"/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(на ОФО)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b="1" i="0" u="none" strike="noStrik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Проходной балл на бюджет в 2022 г. </a:t>
                      </a:r>
                    </a:p>
                    <a:p>
                      <a:pPr algn="ctr" rtl="0" fontAlgn="t"/>
                      <a:r>
                        <a:rPr lang="ru-RU" sz="1050" b="1" i="0" u="none" strike="noStrike" dirty="0" smtClean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(на ОФО)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Стоимость обучения в 2022 г. </a:t>
                      </a:r>
                      <a:endParaRPr lang="ru-RU" sz="1050" u="none" strike="noStrik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rtl="0" fontAlgn="t"/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поступления (</a:t>
                      </a:r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 год)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Перечень предметов ЕГЭ для поступающих  на базе среднего общего образования, минимальные баллы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Перечень профильных предметов вступительных испытаний для поступающих  </a:t>
                      </a:r>
                      <a:b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 базе СПО (после колледжа),</a:t>
                      </a:r>
                      <a:b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минимальные баллы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00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ОФО</a:t>
                      </a:r>
                      <a:endParaRPr lang="ru-RU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ОЗФО</a:t>
                      </a:r>
                      <a:endParaRPr lang="ru-RU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ЗФО</a:t>
                      </a:r>
                      <a:endParaRPr lang="ru-RU" sz="105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978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09.03.03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Прикладная информатика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49 400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1</a:t>
                      </a:r>
                      <a:r>
                        <a:rPr lang="ru-RU" sz="1050" u="none" strike="noStrike" dirty="0">
                          <a:effectLst/>
                        </a:rPr>
                        <a:t>. Русский язык - 40</a:t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2</a:t>
                      </a:r>
                      <a:r>
                        <a:rPr lang="ru-RU" sz="1050" b="1" u="none" strike="noStrike" dirty="0">
                          <a:effectLst/>
                        </a:rPr>
                        <a:t>. Математика (профильный уровень) - 39</a:t>
                      </a:r>
                      <a:r>
                        <a:rPr lang="ru-RU" sz="1050" u="none" strike="noStrike" dirty="0">
                          <a:effectLst/>
                        </a:rPr>
                        <a:t/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Информатика и ИКТ – 44</a:t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Физика – 39</a:t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Иностранный язык </a:t>
                      </a:r>
                      <a:r>
                        <a:rPr lang="ru-RU" sz="1050" i="1" u="none" strike="noStrike" dirty="0" smtClean="0">
                          <a:effectLst/>
                        </a:rPr>
                        <a:t>– </a:t>
                      </a:r>
                      <a:r>
                        <a:rPr lang="ru-RU" sz="1050" i="1" u="none" strike="noStrike" dirty="0">
                          <a:effectLst/>
                        </a:rPr>
                        <a:t>30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1. Русский язык - 40</a:t>
                      </a:r>
                      <a:br>
                        <a:rPr lang="ru-RU" sz="1050" u="none" strike="noStrike" dirty="0" smtClean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2. Математика в технических науках - 39</a:t>
                      </a:r>
                      <a:r>
                        <a:rPr lang="ru-RU" sz="1050" u="none" strike="noStrike" dirty="0" smtClean="0">
                          <a:effectLst/>
                        </a:rPr>
                        <a:t/>
                      </a:r>
                      <a:br>
                        <a:rPr lang="ru-RU" sz="1050" u="none" strike="noStrike" dirty="0" smtClean="0">
                          <a:effectLst/>
                        </a:rPr>
                      </a:br>
                      <a:r>
                        <a:rPr lang="ru-RU" sz="1050" b="0" i="1" u="none" strike="noStrike" dirty="0" smtClean="0">
                          <a:effectLst/>
                        </a:rPr>
                        <a:t> </a:t>
                      </a:r>
                      <a:r>
                        <a:rPr lang="ru-RU" sz="1050" b="0" i="0" u="none" strike="noStrike" dirty="0" smtClean="0">
                          <a:effectLst/>
                        </a:rPr>
                        <a:t>3. Информатика в технических науках– 44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32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38.03.01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Экономика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243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124 000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69 000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1</a:t>
                      </a:r>
                      <a:r>
                        <a:rPr lang="ru-RU" sz="1050" u="none" strike="noStrike" dirty="0">
                          <a:effectLst/>
                        </a:rPr>
                        <a:t>. Русский язык - 40</a:t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2</a:t>
                      </a:r>
                      <a:r>
                        <a:rPr lang="ru-RU" sz="1050" b="1" u="none" strike="noStrike" dirty="0">
                          <a:effectLst/>
                        </a:rPr>
                        <a:t>. Математика (профильный уровень) - 39</a:t>
                      </a:r>
                      <a:r>
                        <a:rPr lang="ru-RU" sz="1050" u="none" strike="noStrike" dirty="0">
                          <a:effectLst/>
                        </a:rPr>
                        <a:t/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i="1" u="none" strike="noStrike" dirty="0" smtClean="0">
                          <a:effectLst/>
                        </a:rPr>
                        <a:t>3</a:t>
                      </a:r>
                      <a:r>
                        <a:rPr lang="ru-RU" sz="1050" i="1" u="none" strike="noStrike" dirty="0">
                          <a:effectLst/>
                        </a:rPr>
                        <a:t>. </a:t>
                      </a:r>
                      <a:r>
                        <a:rPr lang="ru-RU" sz="1050" i="1" u="none" strike="noStrike" dirty="0" smtClean="0">
                          <a:effectLst/>
                        </a:rPr>
                        <a:t>Обществознание – 45</a:t>
                      </a:r>
                      <a:r>
                        <a:rPr lang="ru-RU" sz="1050" i="1" u="none" strike="noStrike" dirty="0">
                          <a:effectLst/>
                        </a:rPr>
                        <a:t/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</a:t>
                      </a:r>
                      <a:r>
                        <a:rPr lang="ru-RU" sz="1050" i="1" u="none" strike="noStrike" dirty="0" smtClean="0">
                          <a:effectLst/>
                        </a:rPr>
                        <a:t>География </a:t>
                      </a:r>
                      <a:r>
                        <a:rPr lang="ru-RU" sz="1050" i="1" u="none" strike="noStrike" dirty="0">
                          <a:effectLst/>
                        </a:rPr>
                        <a:t>– </a:t>
                      </a:r>
                      <a:r>
                        <a:rPr lang="ru-RU" sz="1050" i="1" u="none" strike="noStrike" dirty="0" smtClean="0">
                          <a:effectLst/>
                        </a:rPr>
                        <a:t>40</a:t>
                      </a:r>
                      <a:r>
                        <a:rPr lang="ru-RU" sz="1050" i="1" u="none" strike="noStrike" dirty="0">
                          <a:effectLst/>
                        </a:rPr>
                        <a:t/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</a:t>
                      </a:r>
                      <a:r>
                        <a:rPr lang="ru-RU" sz="1050" i="1" u="none" strike="noStrike" dirty="0" smtClean="0">
                          <a:effectLst/>
                        </a:rPr>
                        <a:t>История </a:t>
                      </a:r>
                      <a:r>
                        <a:rPr lang="ru-RU" sz="1050" i="1" u="none" strike="noStrike" dirty="0">
                          <a:effectLst/>
                        </a:rPr>
                        <a:t>– </a:t>
                      </a:r>
                      <a:r>
                        <a:rPr lang="ru-RU" sz="1050" i="1" u="none" strike="noStrike" dirty="0" smtClean="0">
                          <a:effectLst/>
                        </a:rPr>
                        <a:t>35</a:t>
                      </a:r>
                      <a:r>
                        <a:rPr lang="ru-RU" sz="1050" i="1" u="none" strike="noStrike" dirty="0">
                          <a:effectLst/>
                        </a:rPr>
                        <a:t/>
                      </a:r>
                      <a:br>
                        <a:rPr lang="ru-RU" sz="1050" i="1" u="none" strike="noStrike" dirty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</a:t>
                      </a:r>
                      <a:r>
                        <a:rPr lang="ru-RU" sz="1050" i="1" u="none" strike="noStrike" dirty="0">
                          <a:effectLst/>
                        </a:rPr>
                        <a:t>. Иностранный язык </a:t>
                      </a:r>
                      <a:r>
                        <a:rPr lang="ru-RU" sz="1050" i="1" u="none" strike="noStrike" dirty="0" smtClean="0">
                          <a:effectLst/>
                        </a:rPr>
                        <a:t>– </a:t>
                      </a:r>
                      <a:r>
                        <a:rPr lang="ru-RU" sz="1050" i="1" u="none" strike="noStrike" dirty="0">
                          <a:effectLst/>
                        </a:rPr>
                        <a:t>30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1. Русский язык - 40</a:t>
                      </a:r>
                      <a:br>
                        <a:rPr lang="ru-RU" sz="1050" u="none" strike="noStrike" dirty="0" smtClean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2. Математика в социально-экономических науках - 39</a:t>
                      </a:r>
                      <a:r>
                        <a:rPr lang="ru-RU" sz="1050" u="none" strike="noStrike" dirty="0" smtClean="0">
                          <a:effectLst/>
                        </a:rPr>
                        <a:t/>
                      </a:r>
                      <a:br>
                        <a:rPr lang="ru-RU" sz="1050" u="none" strike="noStrike" dirty="0" smtClean="0">
                          <a:effectLst/>
                        </a:rPr>
                      </a:br>
                      <a:r>
                        <a:rPr lang="ru-RU" sz="1050" b="0" i="1" u="none" strike="noStrike" dirty="0" smtClean="0">
                          <a:effectLst/>
                        </a:rPr>
                        <a:t> 3. Экономика – 45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43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38.03.02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Менеджмент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124 000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69 000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1. Русский язык - 40</a:t>
                      </a:r>
                      <a:br>
                        <a:rPr lang="ru-RU" sz="1050" u="none" strike="noStrike" dirty="0" smtClean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2. Математика (профильный уровень) - 39</a:t>
                      </a:r>
                      <a:r>
                        <a:rPr lang="ru-RU" sz="1050" u="none" strike="noStrike" dirty="0" smtClean="0">
                          <a:effectLst/>
                        </a:rPr>
                        <a:t/>
                      </a:r>
                      <a:br>
                        <a:rPr lang="ru-RU" sz="1050" u="none" strike="noStrike" dirty="0" smtClean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i="1" u="none" strike="noStrike" dirty="0" smtClean="0">
                          <a:effectLst/>
                        </a:rPr>
                        <a:t>3. Обществознание – 45</a:t>
                      </a:r>
                      <a:br>
                        <a:rPr lang="ru-RU" sz="1050" i="1" u="none" strike="noStrike" dirty="0" smtClean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3. География – 40</a:t>
                      </a:r>
                      <a:br>
                        <a:rPr lang="ru-RU" sz="1050" i="1" u="none" strike="noStrike" dirty="0" smtClean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3. История – 35</a:t>
                      </a:r>
                      <a:br>
                        <a:rPr lang="ru-RU" sz="1050" i="1" u="none" strike="noStrike" dirty="0" smtClean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3. Иностранный язык – 30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u="none" strike="noStrike" dirty="0" smtClean="0">
                          <a:effectLst/>
                        </a:rPr>
                        <a:t> 1. Русский язык - 40</a:t>
                      </a:r>
                      <a:br>
                        <a:rPr lang="ru-RU" sz="1050" u="none" strike="noStrike" dirty="0" smtClean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2. Математика в социально-экономических науках - 39</a:t>
                      </a:r>
                      <a:r>
                        <a:rPr lang="ru-RU" sz="1050" u="none" strike="noStrike" dirty="0" smtClean="0">
                          <a:effectLst/>
                        </a:rPr>
                        <a:t/>
                      </a:r>
                      <a:br>
                        <a:rPr lang="ru-RU" sz="1050" u="none" strike="noStrike" dirty="0" smtClean="0">
                          <a:effectLst/>
                        </a:rPr>
                      </a:br>
                      <a:r>
                        <a:rPr lang="ru-RU" sz="1050" b="0" i="1" u="none" strike="noStrike" dirty="0" smtClean="0">
                          <a:effectLst/>
                        </a:rPr>
                        <a:t> 3. Экономика – 45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855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38.03.07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Товароведение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124 000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69 000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 smtClean="0">
                          <a:effectLst/>
                        </a:rPr>
                        <a:t> 1. Русский язык - 40</a:t>
                      </a:r>
                      <a:br>
                        <a:rPr lang="ru-RU" sz="1050" u="none" strike="noStrike" dirty="0" smtClean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2. Математика (профильный уровень) - 39</a:t>
                      </a:r>
                      <a:r>
                        <a:rPr lang="ru-RU" sz="1050" u="none" strike="noStrike" dirty="0" smtClean="0">
                          <a:effectLst/>
                        </a:rPr>
                        <a:t/>
                      </a:r>
                      <a:br>
                        <a:rPr lang="ru-RU" sz="1050" u="none" strike="noStrike" dirty="0" smtClean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i="1" u="none" strike="noStrike" dirty="0" smtClean="0">
                          <a:effectLst/>
                        </a:rPr>
                        <a:t>3. Обществознание – 45</a:t>
                      </a:r>
                      <a:br>
                        <a:rPr lang="ru-RU" sz="1050" i="1" u="none" strike="noStrike" dirty="0" smtClean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3. История – 35</a:t>
                      </a:r>
                      <a:br>
                        <a:rPr lang="ru-RU" sz="1050" i="1" u="none" strike="noStrike" dirty="0" smtClean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3. Иностранный язык – 30</a:t>
                      </a:r>
                      <a:endParaRPr lang="ru-RU" sz="105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50" u="none" strike="noStrike" dirty="0" smtClean="0">
                          <a:effectLst/>
                        </a:rPr>
                        <a:t> 1</a:t>
                      </a:r>
                      <a:r>
                        <a:rPr lang="ru-RU" sz="1050" u="none" strike="noStrike" dirty="0">
                          <a:effectLst/>
                        </a:rPr>
                        <a:t>. Русский язык - 40</a:t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2</a:t>
                      </a:r>
                      <a:r>
                        <a:rPr lang="ru-RU" sz="1050" u="none" strike="noStrike" dirty="0">
                          <a:effectLst/>
                        </a:rPr>
                        <a:t>. Обществознание - 45</a:t>
                      </a:r>
                      <a:br>
                        <a:rPr lang="ru-RU" sz="1050" u="none" strike="noStrike" dirty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3</a:t>
                      </a:r>
                      <a:r>
                        <a:rPr lang="ru-RU" sz="1050" u="none" strike="noStrike" dirty="0">
                          <a:effectLst/>
                        </a:rPr>
                        <a:t>. Основы технологий в индустрии гостеприимства </a:t>
                      </a:r>
                      <a:r>
                        <a:rPr lang="ru-RU" sz="1050" u="none" strike="noStrike" dirty="0" smtClean="0">
                          <a:effectLst/>
                        </a:rPr>
                        <a:t>– </a:t>
                      </a:r>
                      <a:r>
                        <a:rPr lang="ru-RU" sz="1050" u="none" strike="noStrike" dirty="0">
                          <a:effectLst/>
                        </a:rPr>
                        <a:t>35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0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19.03.04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Технология продукции и организация общественного питания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140 000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49 400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 smtClean="0">
                          <a:effectLst/>
                        </a:rPr>
                        <a:t> 1. Русский язык - 40</a:t>
                      </a:r>
                      <a:br>
                        <a:rPr lang="ru-RU" sz="1050" u="none" strike="noStrike" dirty="0" smtClean="0">
                          <a:effectLst/>
                        </a:rPr>
                      </a:b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2. Математика (профильный уровень) - 39</a:t>
                      </a:r>
                      <a:r>
                        <a:rPr lang="ru-RU" sz="1050" u="none" strike="noStrike" dirty="0" smtClean="0">
                          <a:effectLst/>
                        </a:rPr>
                        <a:t/>
                      </a:r>
                      <a:br>
                        <a:rPr lang="ru-RU" sz="1050" u="none" strike="noStrike" dirty="0" smtClean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3. Химия – 39</a:t>
                      </a:r>
                      <a:br>
                        <a:rPr lang="ru-RU" sz="1050" i="1" u="none" strike="noStrike" dirty="0" smtClean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3. Физика – 39</a:t>
                      </a:r>
                      <a:br>
                        <a:rPr lang="ru-RU" sz="1050" i="1" u="none" strike="noStrike" dirty="0" smtClean="0">
                          <a:effectLst/>
                        </a:rPr>
                      </a:br>
                      <a:r>
                        <a:rPr lang="ru-RU" sz="1050" i="1" u="none" strike="noStrike" dirty="0" smtClean="0">
                          <a:effectLst/>
                        </a:rPr>
                        <a:t> 3. Биология – 39</a:t>
                      </a:r>
                      <a:endParaRPr lang="ru-RU" sz="105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 smtClean="0">
                          <a:effectLst/>
                        </a:rPr>
                        <a:t> </a:t>
                      </a:r>
                      <a: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 Русский язык - 40</a:t>
                      </a:r>
                      <a:b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 Математика в технических науках - 39</a:t>
                      </a:r>
                      <a: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3. Химия пищевых производств – 39</a:t>
                      </a:r>
                      <a:endParaRPr kumimoji="0" lang="ru-RU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2575590"/>
            <a:ext cx="2627870" cy="156966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ru-RU"/>
            </a:defPPr>
            <a:lvl1pPr algn="ctr">
              <a:defRPr sz="32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Информация для поступающих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855" y="1100675"/>
            <a:ext cx="1425147" cy="5232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ru-RU"/>
            </a:defPPr>
            <a:lvl1pPr algn="ctr">
              <a:defRPr sz="32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z="700" dirty="0" smtClean="0">
                <a:solidFill>
                  <a:schemeClr val="bg1"/>
                </a:solidFill>
              </a:rPr>
              <a:t>Краснодарский филиал             ФГБОУ ВО «Российский экономический университет им. Г.В. Плеханова»</a:t>
            </a:r>
            <a:endParaRPr lang="ru-RU" sz="7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2836"/>
          <a:stretch/>
        </p:blipFill>
        <p:spPr>
          <a:xfrm>
            <a:off x="86836" y="105639"/>
            <a:ext cx="1385186" cy="99503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729552" y="0"/>
            <a:ext cx="96027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21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953578"/>
              </p:ext>
            </p:extLst>
          </p:nvPr>
        </p:nvGraphicFramePr>
        <p:xfrm>
          <a:off x="1" y="2270608"/>
          <a:ext cx="12192000" cy="378400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58929"/>
                <a:gridCol w="1602269"/>
                <a:gridCol w="891601"/>
                <a:gridCol w="978568"/>
                <a:gridCol w="1074821"/>
                <a:gridCol w="1122948"/>
                <a:gridCol w="1106905"/>
                <a:gridCol w="2005263"/>
                <a:gridCol w="2550696"/>
              </a:tblGrid>
              <a:tr h="776324"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Код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Направление подготовки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Количество бюджетных </a:t>
                      </a:r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мест </a:t>
                      </a: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Количество договорных мест </a:t>
                      </a: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Стоимость обучения в 2022 г. </a:t>
                      </a:r>
                      <a:endParaRPr lang="ru-RU" sz="1050" u="none" strike="noStrik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rtl="0" fontAlgn="t"/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поступления (</a:t>
                      </a:r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 год)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Перечень предметов ЕГЭ </a:t>
                      </a:r>
                      <a:endParaRPr lang="ru-RU" sz="1050" u="none" strike="noStrik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rtl="0" fontAlgn="t"/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для </a:t>
                      </a:r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поступающих  на базе </a:t>
                      </a:r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среднего </a:t>
                      </a:r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общего образования</a:t>
                      </a:r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</a:t>
                      </a:r>
                    </a:p>
                    <a:p>
                      <a:pPr algn="ctr" rtl="0" fontAlgn="t"/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минимальные баллы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Перечень профильных предметов вступительных испытаний для поступающих  </a:t>
                      </a:r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 </a:t>
                      </a:r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базе СПО </a:t>
                      </a:r>
                      <a:endParaRPr lang="ru-RU" sz="1050" u="none" strike="noStrik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rtl="0" fontAlgn="t"/>
                      <a:r>
                        <a:rPr lang="ru-RU" sz="105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после колледжа),</a:t>
                      </a:r>
                      <a:b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ru-RU" sz="105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минимальные баллы</a:t>
                      </a:r>
                      <a:endParaRPr lang="ru-RU" sz="1050" b="1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995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ОФО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ОЗФО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ЗФО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634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40.03.01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Юриспруденция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108 900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62 094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55 440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Обществознание – 45</a:t>
                      </a:r>
                    </a:p>
                    <a:p>
                      <a:pPr lvl="0" algn="l" rtl="0" fontAlgn="ctr"/>
                      <a:r>
                        <a:rPr lang="ru-RU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2. История – 36</a:t>
                      </a:r>
                    </a:p>
                    <a:p>
                      <a:pPr lvl="0" algn="l" rtl="0" fontAlgn="ctr"/>
                      <a:r>
                        <a:rPr lang="ru-RU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3. Русский язык – 40</a:t>
                      </a: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Основы государства и права – 45</a:t>
                      </a:r>
                    </a:p>
                    <a:p>
                      <a:pPr lvl="0" algn="l" rtl="0" fontAlgn="ctr"/>
                      <a:r>
                        <a:rPr lang="ru-RU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2. История государства и права России – 36</a:t>
                      </a:r>
                    </a:p>
                    <a:p>
                      <a:pPr lvl="0" algn="l" rtl="0" fontAlgn="ctr"/>
                      <a:r>
                        <a:rPr lang="ru-RU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3. Русский язык – 40</a:t>
                      </a: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1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38.05.01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Экономическая безопасность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6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110</a:t>
                      </a:r>
                      <a:r>
                        <a:rPr lang="ru-RU" sz="1050" u="none" strike="noStrike" baseline="0" dirty="0" smtClean="0">
                          <a:effectLst/>
                        </a:rPr>
                        <a:t> 250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>
                          <a:effectLst/>
                        </a:rPr>
                        <a:t>-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 smtClean="0">
                          <a:effectLst/>
                        </a:rPr>
                        <a:t>61 710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1. Математика – 39</a:t>
                      </a:r>
                    </a:p>
                    <a:p>
                      <a:pPr lvl="0" algn="l" rtl="0" fontAlgn="ctr"/>
                      <a:r>
                        <a:rPr lang="ru-RU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2. Обществознание – 45</a:t>
                      </a:r>
                    </a:p>
                    <a:p>
                      <a:pPr lvl="0" algn="l" rtl="0" fontAlgn="ctr"/>
                      <a:r>
                        <a:rPr lang="ru-RU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3. Русский язык – 40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05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1. Основы экономики – 39</a:t>
                      </a:r>
                    </a:p>
                    <a:p>
                      <a:pPr lvl="0" algn="l" rtl="0" fontAlgn="ctr"/>
                      <a:r>
                        <a:rPr lang="ru-RU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2. История государства и  права России – 45</a:t>
                      </a:r>
                    </a:p>
                    <a:p>
                      <a:pPr lvl="0" algn="l" rtl="0" fontAlgn="ctr"/>
                      <a:r>
                        <a:rPr lang="ru-RU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3. Русский язык – 40</a:t>
                      </a:r>
                      <a:endParaRPr lang="ru-RU" sz="105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2" marR="6552" marT="65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" y="-1855"/>
            <a:ext cx="12192000" cy="189841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" y="1906649"/>
            <a:ext cx="12192001" cy="78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b="27272"/>
          <a:stretch/>
        </p:blipFill>
        <p:spPr>
          <a:xfrm>
            <a:off x="137742" y="143113"/>
            <a:ext cx="1472962" cy="11682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041" y="1311391"/>
            <a:ext cx="1520364" cy="5232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ru-RU"/>
            </a:defPPr>
            <a:lvl1pPr algn="ctr">
              <a:defRPr sz="32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z="700" dirty="0" smtClean="0">
                <a:solidFill>
                  <a:schemeClr val="bg1"/>
                </a:solidFill>
              </a:rPr>
              <a:t>Сочинский филиал ФГБОУ ВО «Всероссийский государственный университет юстиции» </a:t>
            </a:r>
          </a:p>
          <a:p>
            <a:r>
              <a:rPr lang="ru-RU" sz="700" dirty="0" smtClean="0">
                <a:solidFill>
                  <a:schemeClr val="bg1"/>
                </a:solidFill>
              </a:rPr>
              <a:t>(РПА Минюста России)</a:t>
            </a:r>
            <a:endParaRPr lang="ru-RU" sz="7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91136" y="562132"/>
            <a:ext cx="7697921" cy="7078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ru-RU"/>
            </a:defPPr>
            <a:lvl1pPr algn="ctr">
              <a:defRPr sz="32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z="4000" dirty="0" smtClean="0">
                <a:solidFill>
                  <a:schemeClr val="bg1"/>
                </a:solidFill>
              </a:rPr>
              <a:t>Информация для </a:t>
            </a:r>
            <a:r>
              <a:rPr lang="ru-RU" sz="4000" dirty="0">
                <a:solidFill>
                  <a:schemeClr val="bg1"/>
                </a:solidFill>
              </a:rPr>
              <a:t>поступающих </a:t>
            </a:r>
          </a:p>
        </p:txBody>
      </p:sp>
    </p:spTree>
    <p:extLst>
      <p:ext uri="{BB962C8B-B14F-4D97-AF65-F5344CB8AC3E}">
        <p14:creationId xmlns:p14="http://schemas.microsoft.com/office/powerpoint/2010/main" val="350777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188307"/>
            <a:ext cx="12192000" cy="707886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СПОСОБЫ ПОДАЧИ ДОКУМЕНТОВ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652" y="1319787"/>
            <a:ext cx="7774696" cy="469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38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7" t="15112" r="3806" b="5649"/>
          <a:stretch>
            <a:fillRect/>
          </a:stretch>
        </p:blipFill>
        <p:spPr bwMode="auto">
          <a:xfrm>
            <a:off x="4160838" y="889585"/>
            <a:ext cx="6383337" cy="543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20650"/>
            <a:ext cx="12192000" cy="70802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НАЧАЛО ПРИЕМА ДОКУМЕНТОВ</a:t>
            </a:r>
          </a:p>
        </p:txBody>
      </p:sp>
      <p:grpSp>
        <p:nvGrpSpPr>
          <p:cNvPr id="5" name="Группа 7"/>
          <p:cNvGrpSpPr>
            <a:grpSpLocks/>
          </p:cNvGrpSpPr>
          <p:nvPr/>
        </p:nvGrpSpPr>
        <p:grpSpPr bwMode="auto">
          <a:xfrm>
            <a:off x="1332080" y="1226136"/>
            <a:ext cx="2432050" cy="5094287"/>
            <a:chOff x="1492730" y="1365783"/>
            <a:chExt cx="2432515" cy="5092855"/>
          </a:xfrm>
        </p:grpSpPr>
        <p:grpSp>
          <p:nvGrpSpPr>
            <p:cNvPr id="6" name="Группа 5"/>
            <p:cNvGrpSpPr>
              <a:grpSpLocks/>
            </p:cNvGrpSpPr>
            <p:nvPr/>
          </p:nvGrpSpPr>
          <p:grpSpPr bwMode="auto">
            <a:xfrm>
              <a:off x="1492730" y="3134021"/>
              <a:ext cx="2432515" cy="3324617"/>
              <a:chOff x="1492730" y="3134021"/>
              <a:chExt cx="2432515" cy="3324617"/>
            </a:xfrm>
          </p:grpSpPr>
          <p:pic>
            <p:nvPicPr>
              <p:cNvPr id="8" name="Рисунок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2730" y="3134021"/>
                <a:ext cx="2432515" cy="1579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Рисунок 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33322" y="4851919"/>
                <a:ext cx="1953168" cy="16067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3943" y="1365783"/>
              <a:ext cx="1596778" cy="1268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1625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2" b="6253"/>
          <a:stretch>
            <a:fillRect/>
          </a:stretch>
        </p:blipFill>
        <p:spPr>
          <a:xfrm>
            <a:off x="1092315" y="844717"/>
            <a:ext cx="10007370" cy="54689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4168"/>
            <a:ext cx="12192000" cy="708025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ru-RU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4000" b="1" i="0" u="none" strike="noStrike" kern="0" cap="none" spc="0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defRPr>
            </a:lvl1pPr>
          </a:lstStyle>
          <a:p>
            <a:r>
              <a:rPr lang="ru-RU" dirty="0"/>
              <a:t>НЕОБХОДИМЫЕ ДОКУМЕНТЫ</a:t>
            </a:r>
          </a:p>
        </p:txBody>
      </p:sp>
    </p:spTree>
    <p:extLst>
      <p:ext uri="{BB962C8B-B14F-4D97-AF65-F5344CB8AC3E}">
        <p14:creationId xmlns:p14="http://schemas.microsoft.com/office/powerpoint/2010/main" val="290986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8" t="19456" r="9628" b="2992"/>
          <a:stretch>
            <a:fillRect/>
          </a:stretch>
        </p:blipFill>
        <p:spPr bwMode="auto">
          <a:xfrm>
            <a:off x="2589838" y="1439904"/>
            <a:ext cx="7012323" cy="474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80210"/>
            <a:ext cx="12192000" cy="1200329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ru-RU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4000" b="1" i="0" u="none" strike="noStrike" kern="0" cap="none" spc="0" normalizeH="0" baseline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defRPr>
            </a:lvl1pPr>
          </a:lstStyle>
          <a:p>
            <a:r>
              <a:rPr lang="ru-RU" sz="3600" dirty="0"/>
              <a:t>ЗАВЕРШЕНИЕ ПОДАЧИ ДОКУМЕНТОВ </a:t>
            </a:r>
          </a:p>
          <a:p>
            <a:r>
              <a:rPr lang="ru-RU" sz="3600" dirty="0"/>
              <a:t>И ВНЕСЕНИЯ ИЗМЕНЕНИЙ</a:t>
            </a:r>
          </a:p>
        </p:txBody>
      </p:sp>
    </p:spTree>
    <p:extLst>
      <p:ext uri="{BB962C8B-B14F-4D97-AF65-F5344CB8AC3E}">
        <p14:creationId xmlns:p14="http://schemas.microsoft.com/office/powerpoint/2010/main" val="285143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368</TotalTime>
  <Words>1046</Words>
  <Application>Microsoft Office PowerPoint</Application>
  <PresentationFormat>Широкоэкранный</PresentationFormat>
  <Paragraphs>250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Сахненко Елена Николаевна</dc:creator>
  <cp:lastModifiedBy>Сахненко Елена Николаевна</cp:lastModifiedBy>
  <cp:revision>35</cp:revision>
  <dcterms:created xsi:type="dcterms:W3CDTF">2023-01-17T07:32:50Z</dcterms:created>
  <dcterms:modified xsi:type="dcterms:W3CDTF">2023-01-17T13:43:34Z</dcterms:modified>
</cp:coreProperties>
</file>